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701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959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158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533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832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29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23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32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72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075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63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930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74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B6834-1F9D-498F-5299-517F04636A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r>
              <a:rPr lang="en-CA" b="1" i="0"/>
              <a:t>Factors cause stress and anxiety in the </a:t>
            </a:r>
            <a:r>
              <a:rPr lang="en-CA" b="1" i="0" dirty="0"/>
              <a:t>society</a:t>
            </a:r>
            <a:endParaRPr lang="en-CA" b="1" i="0"/>
          </a:p>
        </p:txBody>
      </p:sp>
      <p:pic>
        <p:nvPicPr>
          <p:cNvPr id="4" name="Video 3" descr="Bird's Eye View Of People Walking">
            <a:extLst>
              <a:ext uri="{FF2B5EF4-FFF2-40B4-BE49-F238E27FC236}">
                <a16:creationId xmlns:a16="http://schemas.microsoft.com/office/drawing/2014/main" id="{FAEA2BE2-C6FC-D1A4-3BBE-02426D80DE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58"/>
          <a:stretch/>
        </p:blipFill>
        <p:spPr>
          <a:xfrm>
            <a:off x="6094476" y="1424518"/>
            <a:ext cx="5957149" cy="33422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5BFB81-7169-0D01-D063-E9D423592476}"/>
              </a:ext>
            </a:extLst>
          </p:cNvPr>
          <p:cNvSpPr txBox="1"/>
          <p:nvPr/>
        </p:nvSpPr>
        <p:spPr>
          <a:xfrm>
            <a:off x="8214701" y="6333067"/>
            <a:ext cx="38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Sandaru Bandara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2933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multi coloured wooden stick figures">
            <a:extLst>
              <a:ext uri="{FF2B5EF4-FFF2-40B4-BE49-F238E27FC236}">
                <a16:creationId xmlns:a16="http://schemas.microsoft.com/office/drawing/2014/main" id="{BB52DF32-DF18-1474-9C9F-83D5CF1E2B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53" r="26184"/>
          <a:stretch/>
        </p:blipFill>
        <p:spPr>
          <a:xfrm>
            <a:off x="2" y="10"/>
            <a:ext cx="611656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8D08A-8086-5A70-EE08-04445AD12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9. Cultural and Societal Pressures</a:t>
            </a:r>
            <a:r>
              <a:rPr lang="en-US" sz="20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Societal expectations and cultural norms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Discrimination and prejudice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Political and economic instability</a:t>
            </a:r>
          </a:p>
          <a:p>
            <a:endParaRPr lang="en-CA" sz="2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82E752-FEC8-BC69-A42E-8907477DA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266386"/>
            <a:ext cx="3888526" cy="1800526"/>
          </a:xfrm>
        </p:spPr>
        <p:txBody>
          <a:bodyPr>
            <a:normAutofit/>
          </a:bodyPr>
          <a:lstStyle/>
          <a:p>
            <a:r>
              <a:rPr lang="en-CA" sz="3100" i="0" dirty="0"/>
              <a:t>What core reasons could impact on our mental health?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BD7ADB-C163-CF24-422D-AF7275D60A88}"/>
              </a:ext>
            </a:extLst>
          </p:cNvPr>
          <p:cNvSpPr txBox="1"/>
          <p:nvPr/>
        </p:nvSpPr>
        <p:spPr>
          <a:xfrm>
            <a:off x="8214701" y="6333067"/>
            <a:ext cx="38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Sandaru Bandara</a:t>
            </a:r>
          </a:p>
        </p:txBody>
      </p:sp>
    </p:spTree>
    <p:extLst>
      <p:ext uri="{BB962C8B-B14F-4D97-AF65-F5344CB8AC3E}">
        <p14:creationId xmlns:p14="http://schemas.microsoft.com/office/powerpoint/2010/main" val="409210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FB09F-BFFD-4464-7E11-606EBEFC1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10. Personal Habits and Lifestyles</a:t>
            </a:r>
            <a:r>
              <a:rPr lang="en-US" sz="20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Poor work-life balance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Lack of physical activity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Unhealthy eating habits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Substance abuse</a:t>
            </a:r>
          </a:p>
          <a:p>
            <a:endParaRPr lang="en-CA" sz="2000" dirty="0"/>
          </a:p>
        </p:txBody>
      </p:sp>
      <p:pic>
        <p:nvPicPr>
          <p:cNvPr id="7" name="Graphic 6" descr="Fruit Bowl">
            <a:extLst>
              <a:ext uri="{FF2B5EF4-FFF2-40B4-BE49-F238E27FC236}">
                <a16:creationId xmlns:a16="http://schemas.microsoft.com/office/drawing/2014/main" id="{9D919494-27F7-279F-2ED9-8720FC417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0986" y="1069398"/>
            <a:ext cx="4747547" cy="474754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7DE68B5-7E0B-F628-BD9F-A730AA210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CA" sz="3100" i="0" dirty="0"/>
              <a:t>What core reasons could impact on our mental health?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6913F6-E201-48D0-54FA-E229314175E2}"/>
              </a:ext>
            </a:extLst>
          </p:cNvPr>
          <p:cNvSpPr txBox="1"/>
          <p:nvPr/>
        </p:nvSpPr>
        <p:spPr>
          <a:xfrm>
            <a:off x="8214701" y="6333067"/>
            <a:ext cx="38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Sandaru Bandara</a:t>
            </a:r>
          </a:p>
        </p:txBody>
      </p:sp>
    </p:spTree>
    <p:extLst>
      <p:ext uri="{BB962C8B-B14F-4D97-AF65-F5344CB8AC3E}">
        <p14:creationId xmlns:p14="http://schemas.microsoft.com/office/powerpoint/2010/main" val="3519818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860E75-6E40-CF50-CB33-8866B9394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CA" sz="3100" i="0" dirty="0"/>
              <a:t>What core reasons could impact on our mental health?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AFD18-DB81-1531-51E8-0D1631DFE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Stress and anxiety are common experiences in society, and they can be triggered by a variety of factors. Here are some of the primary causes: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700" b="1" dirty="0"/>
              <a:t>Work-Related Stress</a:t>
            </a:r>
            <a:r>
              <a:rPr lang="en-US" sz="1700" dirty="0"/>
              <a:t>:</a:t>
            </a:r>
          </a:p>
          <a:p>
            <a:pPr marL="742950" lvl="1" indent="-285750">
              <a:lnSpc>
                <a:spcPct val="90000"/>
              </a:lnSpc>
              <a:buFont typeface="+mj-lt"/>
              <a:buAutoNum type="arabicPeriod"/>
            </a:pPr>
            <a:r>
              <a:rPr lang="en-US" sz="1700" dirty="0"/>
              <a:t>High workload and long hours</a:t>
            </a:r>
          </a:p>
          <a:p>
            <a:pPr marL="742950" lvl="1" indent="-285750">
              <a:lnSpc>
                <a:spcPct val="90000"/>
              </a:lnSpc>
              <a:buFont typeface="+mj-lt"/>
              <a:buAutoNum type="arabicPeriod"/>
            </a:pPr>
            <a:r>
              <a:rPr lang="en-US" sz="1700" dirty="0"/>
              <a:t>Job insecurity</a:t>
            </a:r>
          </a:p>
          <a:p>
            <a:pPr marL="742950" lvl="1" indent="-285750">
              <a:lnSpc>
                <a:spcPct val="90000"/>
              </a:lnSpc>
              <a:buFont typeface="+mj-lt"/>
              <a:buAutoNum type="arabicPeriod"/>
            </a:pPr>
            <a:r>
              <a:rPr lang="en-US" sz="1700" dirty="0"/>
              <a:t>Lack of control over work tasks</a:t>
            </a:r>
          </a:p>
          <a:p>
            <a:pPr marL="742950" lvl="1" indent="-285750">
              <a:lnSpc>
                <a:spcPct val="90000"/>
              </a:lnSpc>
              <a:buFont typeface="+mj-lt"/>
              <a:buAutoNum type="arabicPeriod"/>
            </a:pPr>
            <a:r>
              <a:rPr lang="en-US" sz="1700" dirty="0"/>
              <a:t>Conflicts with colleagues or supervisors</a:t>
            </a:r>
          </a:p>
          <a:p>
            <a:pPr>
              <a:lnSpc>
                <a:spcPct val="90000"/>
              </a:lnSpc>
            </a:pPr>
            <a:endParaRPr lang="en-CA" sz="1700" dirty="0"/>
          </a:p>
        </p:txBody>
      </p:sp>
      <p:pic>
        <p:nvPicPr>
          <p:cNvPr id="7" name="Graphic 6" descr="Brain">
            <a:extLst>
              <a:ext uri="{FF2B5EF4-FFF2-40B4-BE49-F238E27FC236}">
                <a16:creationId xmlns:a16="http://schemas.microsoft.com/office/drawing/2014/main" id="{2BEB87E5-B752-AFAC-1B37-77DD6A5FB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0986" y="1069398"/>
            <a:ext cx="4747547" cy="47475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82F16B-E02C-093D-4C82-FE410C4DE321}"/>
              </a:ext>
            </a:extLst>
          </p:cNvPr>
          <p:cNvSpPr txBox="1"/>
          <p:nvPr/>
        </p:nvSpPr>
        <p:spPr>
          <a:xfrm>
            <a:off x="8214701" y="6333067"/>
            <a:ext cx="38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Sandaru Bandara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971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629CE-E4E2-BA6D-0883-2716F9FA7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2. Financial Stress</a:t>
            </a:r>
            <a:r>
              <a:rPr lang="en-US" sz="20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Debt and financial instability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High cost of living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Unexpected expenses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Insufficient income to meet needs</a:t>
            </a:r>
          </a:p>
          <a:p>
            <a:endParaRPr lang="en-CA" sz="2000" dirty="0"/>
          </a:p>
        </p:txBody>
      </p:sp>
      <p:pic>
        <p:nvPicPr>
          <p:cNvPr id="7" name="Graphic 6" descr="Money">
            <a:extLst>
              <a:ext uri="{FF2B5EF4-FFF2-40B4-BE49-F238E27FC236}">
                <a16:creationId xmlns:a16="http://schemas.microsoft.com/office/drawing/2014/main" id="{2E18346D-90A7-7E68-AF84-100C812C4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0986" y="1069398"/>
            <a:ext cx="4747547" cy="474754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219B0FA-17B8-C7AA-0016-FAABA33C1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CA" sz="3100" i="0" dirty="0"/>
              <a:t>What core reasons could impact on our mental health?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6FC4BB-17FE-DBAA-1824-6F1C0C84B0B7}"/>
              </a:ext>
            </a:extLst>
          </p:cNvPr>
          <p:cNvSpPr txBox="1"/>
          <p:nvPr/>
        </p:nvSpPr>
        <p:spPr>
          <a:xfrm>
            <a:off x="8214701" y="6333067"/>
            <a:ext cx="38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Sandaru Bandara</a:t>
            </a:r>
          </a:p>
        </p:txBody>
      </p:sp>
    </p:spTree>
    <p:extLst>
      <p:ext uri="{BB962C8B-B14F-4D97-AF65-F5344CB8AC3E}">
        <p14:creationId xmlns:p14="http://schemas.microsoft.com/office/powerpoint/2010/main" val="2228678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B3706-E414-E447-232A-D6BE53BF0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3. Health Issues</a:t>
            </a:r>
            <a:r>
              <a:rPr lang="en-US" sz="20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Chronic illnesses or severe health conditions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Lack of access to healthcare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Mental health disorders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Fear of illness or medical procedures</a:t>
            </a:r>
          </a:p>
          <a:p>
            <a:endParaRPr lang="en-CA" sz="2000" dirty="0"/>
          </a:p>
        </p:txBody>
      </p:sp>
      <p:pic>
        <p:nvPicPr>
          <p:cNvPr id="7" name="Graphic 6" descr="Health">
            <a:extLst>
              <a:ext uri="{FF2B5EF4-FFF2-40B4-BE49-F238E27FC236}">
                <a16:creationId xmlns:a16="http://schemas.microsoft.com/office/drawing/2014/main" id="{D302C909-1C80-C93D-9AF0-9AD194F7F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0986" y="1069398"/>
            <a:ext cx="4747547" cy="474754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A3E02B5-9A1B-D1B8-6DD6-D6CDF5D92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CA" sz="3100" i="0" dirty="0"/>
              <a:t>What core reasons could impact on our mental health?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44E565-CD60-4289-EADD-668FF992BCF4}"/>
              </a:ext>
            </a:extLst>
          </p:cNvPr>
          <p:cNvSpPr txBox="1"/>
          <p:nvPr/>
        </p:nvSpPr>
        <p:spPr>
          <a:xfrm>
            <a:off x="8214701" y="6333067"/>
            <a:ext cx="38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Sandaru Bandara</a:t>
            </a:r>
          </a:p>
        </p:txBody>
      </p:sp>
    </p:spTree>
    <p:extLst>
      <p:ext uri="{BB962C8B-B14F-4D97-AF65-F5344CB8AC3E}">
        <p14:creationId xmlns:p14="http://schemas.microsoft.com/office/powerpoint/2010/main" val="3285299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C5663A-0CE3-4AEE-B47E-FB68D9EB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044B8-C4FC-BB38-E86A-FD7B47E41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38097"/>
            <a:ext cx="3816096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4. Family and Relationship Problems</a:t>
            </a:r>
            <a:r>
              <a:rPr lang="en-US" sz="20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Marital or relationship conflicts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Divorce or separation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Parenting challenges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Caring for aging or sick family members</a:t>
            </a:r>
          </a:p>
          <a:p>
            <a:endParaRPr lang="en-CA" sz="2000" dirty="0"/>
          </a:p>
        </p:txBody>
      </p:sp>
      <p:pic>
        <p:nvPicPr>
          <p:cNvPr id="5" name="Picture 4" descr="Lock with a love heart">
            <a:extLst>
              <a:ext uri="{FF2B5EF4-FFF2-40B4-BE49-F238E27FC236}">
                <a16:creationId xmlns:a16="http://schemas.microsoft.com/office/drawing/2014/main" id="{F660D447-858F-A3BA-B3F7-F2CA2A739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30" r="19081"/>
          <a:stretch/>
        </p:blipFill>
        <p:spPr>
          <a:xfrm>
            <a:off x="4726728" y="10"/>
            <a:ext cx="7472381" cy="6857990"/>
          </a:xfrm>
          <a:custGeom>
            <a:avLst/>
            <a:gdLst/>
            <a:ahLst/>
            <a:cxnLst/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FE536AF-23D3-D848-579A-951D25DE1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CA" sz="3100" i="0" dirty="0"/>
              <a:t>What core reasons could impact on our mental health?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D43776-3317-91F1-7C5F-F10550985783}"/>
              </a:ext>
            </a:extLst>
          </p:cNvPr>
          <p:cNvSpPr txBox="1"/>
          <p:nvPr/>
        </p:nvSpPr>
        <p:spPr>
          <a:xfrm>
            <a:off x="8214701" y="6333067"/>
            <a:ext cx="38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Sandaru Bandara</a:t>
            </a:r>
          </a:p>
        </p:txBody>
      </p:sp>
    </p:spTree>
    <p:extLst>
      <p:ext uri="{BB962C8B-B14F-4D97-AF65-F5344CB8AC3E}">
        <p14:creationId xmlns:p14="http://schemas.microsoft.com/office/powerpoint/2010/main" val="827517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lant growing in a concrete crack">
            <a:extLst>
              <a:ext uri="{FF2B5EF4-FFF2-40B4-BE49-F238E27FC236}">
                <a16:creationId xmlns:a16="http://schemas.microsoft.com/office/drawing/2014/main" id="{D880DE21-8E3C-0D23-24AD-370F0C362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16" r="29550" b="-1"/>
          <a:stretch/>
        </p:blipFill>
        <p:spPr>
          <a:xfrm>
            <a:off x="2" y="10"/>
            <a:ext cx="611656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622E4-7221-9B12-7A95-E2C381B5F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5. Social and Environmental Factors</a:t>
            </a:r>
            <a:r>
              <a:rPr lang="en-US" sz="20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Social isolation and loneliness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Lack of social support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Unsafe living conditions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Environmental stressors (e.g., noise, pollution)</a:t>
            </a:r>
          </a:p>
          <a:p>
            <a:endParaRPr lang="en-CA" sz="2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1F07D5A-1729-9047-199C-87131A300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0934" y="381001"/>
            <a:ext cx="3888526" cy="1800526"/>
          </a:xfrm>
        </p:spPr>
        <p:txBody>
          <a:bodyPr>
            <a:normAutofit/>
          </a:bodyPr>
          <a:lstStyle/>
          <a:p>
            <a:r>
              <a:rPr lang="en-CA" sz="3100" i="0" dirty="0"/>
              <a:t>What core reasons could impact on our mental health?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5D03B6-224D-450B-E5C6-83F18D1330AB}"/>
              </a:ext>
            </a:extLst>
          </p:cNvPr>
          <p:cNvSpPr txBox="1"/>
          <p:nvPr/>
        </p:nvSpPr>
        <p:spPr>
          <a:xfrm>
            <a:off x="8214701" y="6333067"/>
            <a:ext cx="38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Sandaru Bandara</a:t>
            </a:r>
          </a:p>
        </p:txBody>
      </p:sp>
    </p:spTree>
    <p:extLst>
      <p:ext uri="{BB962C8B-B14F-4D97-AF65-F5344CB8AC3E}">
        <p14:creationId xmlns:p14="http://schemas.microsoft.com/office/powerpoint/2010/main" val="71783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09F8E-B418-5DBC-4553-CFA7C2E31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6. Educational Stress</a:t>
            </a:r>
            <a:r>
              <a:rPr lang="en-US" sz="20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Academic pressure and performance expectations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Competitive educational environments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Bullying and peer pressure</a:t>
            </a:r>
          </a:p>
          <a:p>
            <a:endParaRPr lang="en-CA" sz="2000" dirty="0"/>
          </a:p>
        </p:txBody>
      </p:sp>
      <p:pic>
        <p:nvPicPr>
          <p:cNvPr id="7" name="Graphic 6" descr="Books">
            <a:extLst>
              <a:ext uri="{FF2B5EF4-FFF2-40B4-BE49-F238E27FC236}">
                <a16:creationId xmlns:a16="http://schemas.microsoft.com/office/drawing/2014/main" id="{6FD9A34C-FA7D-A08C-DEBF-CE8767EF0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0986" y="1069398"/>
            <a:ext cx="4747547" cy="474754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27F78D5-7A97-0B9C-0D47-23CDF49E9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CA" sz="3100" i="0" dirty="0"/>
              <a:t>What core reasons could impact on our mental health?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90CFB7-C3BB-A9E8-C83B-1D1816B311C2}"/>
              </a:ext>
            </a:extLst>
          </p:cNvPr>
          <p:cNvSpPr txBox="1"/>
          <p:nvPr/>
        </p:nvSpPr>
        <p:spPr>
          <a:xfrm>
            <a:off x="8214701" y="6333067"/>
            <a:ext cx="38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Sandaru Bandara</a:t>
            </a:r>
          </a:p>
        </p:txBody>
      </p:sp>
    </p:spTree>
    <p:extLst>
      <p:ext uri="{BB962C8B-B14F-4D97-AF65-F5344CB8AC3E}">
        <p14:creationId xmlns:p14="http://schemas.microsoft.com/office/powerpoint/2010/main" val="2804876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2453B-AB87-6DFE-F697-6D71B2A64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883630"/>
            <a:ext cx="4619621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7. Life Changes and Uncertainty</a:t>
            </a:r>
            <a:r>
              <a:rPr lang="en-US" sz="20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Major life transitions (e.g., moving, starting a new job)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Uncertainty about the future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Loss of a loved one</a:t>
            </a:r>
          </a:p>
          <a:p>
            <a:endParaRPr lang="en-CA" sz="2000" dirty="0"/>
          </a:p>
        </p:txBody>
      </p:sp>
      <p:pic>
        <p:nvPicPr>
          <p:cNvPr id="5" name="Picture 4" descr="A grey room full of question marks with an opening going out">
            <a:extLst>
              <a:ext uri="{FF2B5EF4-FFF2-40B4-BE49-F238E27FC236}">
                <a16:creationId xmlns:a16="http://schemas.microsoft.com/office/drawing/2014/main" id="{B759F8F4-9C7F-DD18-C356-3741194D67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24" r="19438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F7C8875-68E4-93C8-9230-70FC0999F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CA" sz="3100" i="0" dirty="0"/>
              <a:t>What core reasons could impact on our mental health?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91DC0C-5509-1957-8BF9-FE66A1693A4D}"/>
              </a:ext>
            </a:extLst>
          </p:cNvPr>
          <p:cNvSpPr txBox="1"/>
          <p:nvPr/>
        </p:nvSpPr>
        <p:spPr>
          <a:xfrm>
            <a:off x="8214701" y="6333067"/>
            <a:ext cx="38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Sandaru Bandara</a:t>
            </a:r>
          </a:p>
        </p:txBody>
      </p:sp>
    </p:spTree>
    <p:extLst>
      <p:ext uri="{BB962C8B-B14F-4D97-AF65-F5344CB8AC3E}">
        <p14:creationId xmlns:p14="http://schemas.microsoft.com/office/powerpoint/2010/main" val="1403259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87E87-EBA5-4029-9A8D-2FE342A78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729163"/>
            <a:ext cx="4619621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8. Technology and Information Overload</a:t>
            </a:r>
            <a:r>
              <a:rPr lang="en-US" sz="20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Constant connectivity and social media pressures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Information overload and digital distractions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Cyberbullying and online harassment</a:t>
            </a:r>
          </a:p>
          <a:p>
            <a:endParaRPr lang="en-CA" sz="2000" dirty="0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378FFC8E-3EDD-7F4B-7CE0-0984C26A74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5" r="40867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D802440-EF8C-446A-99F0-159568531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CA" sz="3100" i="0" dirty="0"/>
              <a:t>What core reasons could impact on our mental health?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77C85C-1349-F183-1127-D6E9BB47E54F}"/>
              </a:ext>
            </a:extLst>
          </p:cNvPr>
          <p:cNvSpPr txBox="1"/>
          <p:nvPr/>
        </p:nvSpPr>
        <p:spPr>
          <a:xfrm>
            <a:off x="8214701" y="6333067"/>
            <a:ext cx="38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Sandaru Bandara</a:t>
            </a:r>
          </a:p>
        </p:txBody>
      </p:sp>
    </p:spTree>
    <p:extLst>
      <p:ext uri="{BB962C8B-B14F-4D97-AF65-F5344CB8AC3E}">
        <p14:creationId xmlns:p14="http://schemas.microsoft.com/office/powerpoint/2010/main" val="2196350704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LightSeedRightStep">
      <a:dk1>
        <a:srgbClr val="000000"/>
      </a:dk1>
      <a:lt1>
        <a:srgbClr val="FFFFFF"/>
      </a:lt1>
      <a:dk2>
        <a:srgbClr val="2B301B"/>
      </a:dk2>
      <a:lt2>
        <a:srgbClr val="F0F1F3"/>
      </a:lt2>
      <a:accent1>
        <a:srgbClr val="ACA170"/>
      </a:accent1>
      <a:accent2>
        <a:srgbClr val="95A75C"/>
      </a:accent2>
      <a:accent3>
        <a:srgbClr val="83AA6F"/>
      </a:accent3>
      <a:accent4>
        <a:srgbClr val="62B168"/>
      </a:accent4>
      <a:accent5>
        <a:srgbClr val="6FAD8D"/>
      </a:accent5>
      <a:accent6>
        <a:srgbClr val="61AFA7"/>
      </a:accent6>
      <a:hlink>
        <a:srgbClr val="6D78B0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384</Words>
  <Application>Microsoft Office PowerPoint</Application>
  <PresentationFormat>Widescreen</PresentationFormat>
  <Paragraphs>69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Elephant</vt:lpstr>
      <vt:lpstr>BrushVTI</vt:lpstr>
      <vt:lpstr>Factors cause stress and anxiety in the society</vt:lpstr>
      <vt:lpstr>What core reasons could impact on our mental health? </vt:lpstr>
      <vt:lpstr>What core reasons could impact on our mental health? </vt:lpstr>
      <vt:lpstr>What core reasons could impact on our mental health? </vt:lpstr>
      <vt:lpstr>What core reasons could impact on our mental health? </vt:lpstr>
      <vt:lpstr>What core reasons could impact on our mental health? </vt:lpstr>
      <vt:lpstr>What core reasons could impact on our mental health? </vt:lpstr>
      <vt:lpstr>What core reasons could impact on our mental health? </vt:lpstr>
      <vt:lpstr>What core reasons could impact on our mental health? </vt:lpstr>
      <vt:lpstr>What core reasons could impact on our mental health? </vt:lpstr>
      <vt:lpstr>What core reasons could impact on our mental health?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Bandara, Sandaru</dc:creator>
  <cp:lastModifiedBy>Imalsha Sewwandi</cp:lastModifiedBy>
  <cp:revision>3</cp:revision>
  <dcterms:created xsi:type="dcterms:W3CDTF">2024-07-04T17:26:29Z</dcterms:created>
  <dcterms:modified xsi:type="dcterms:W3CDTF">2025-02-18T20:19:24Z</dcterms:modified>
</cp:coreProperties>
</file>